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omorrow" charset="1" panose="00000000000000000000"/>
      <p:regular r:id="rId10"/>
    </p:embeddedFont>
    <p:embeddedFont>
      <p:font typeface="Tomorrow Bold" charset="1" panose="00000000000000000000"/>
      <p:regular r:id="rId11"/>
    </p:embeddedFont>
    <p:embeddedFont>
      <p:font typeface="Tomorrow Italics" charset="1" panose="00000000000000000000"/>
      <p:regular r:id="rId12"/>
    </p:embeddedFont>
    <p:embeddedFont>
      <p:font typeface="Tomorrow Bold Italics" charset="1" panose="00000000000000000000"/>
      <p:regular r:id="rId13"/>
    </p:embeddedFont>
    <p:embeddedFont>
      <p:font typeface="Tomorrow Thin" charset="1" panose="00000000000000000000"/>
      <p:regular r:id="rId14"/>
    </p:embeddedFont>
    <p:embeddedFont>
      <p:font typeface="Tomorrow Thin Italics" charset="1" panose="00000000000000000000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  <p:embeddedFont>
      <p:font typeface="Rajdhani" charset="1" panose="02000000000000000000"/>
      <p:regular r:id="rId28"/>
    </p:embeddedFont>
    <p:embeddedFont>
      <p:font typeface="Rajdhani Bold" charset="1" panose="02000000000000000000"/>
      <p:regular r:id="rId29"/>
    </p:embeddedFont>
    <p:embeddedFont>
      <p:font typeface="Rajdhani Light" charset="1" panose="02000000000000000000"/>
      <p:regular r:id="rId30"/>
    </p:embeddedFont>
    <p:embeddedFont>
      <p:font typeface="Rajdhani Medium" charset="1" panose="02000000000000000000"/>
      <p:regular r:id="rId31"/>
    </p:embeddedFont>
    <p:embeddedFont>
      <p:font typeface="Rajdhani Semi-Bold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4479" y="0"/>
            <a:ext cx="11023521" cy="10287000"/>
            <a:chOff x="0" y="0"/>
            <a:chExt cx="1469802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8029" y="0"/>
              <a:ext cx="13970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970000">
                  <a:moveTo>
                    <a:pt x="0" y="0"/>
                  </a:moveTo>
                  <a:lnTo>
                    <a:pt x="13970000" y="0"/>
                  </a:lnTo>
                  <a:lnTo>
                    <a:pt x="13970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3238" y="843271"/>
            <a:ext cx="3908569" cy="1174502"/>
            <a:chOff x="0" y="0"/>
            <a:chExt cx="5211425" cy="1566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8711565"/>
            <a:ext cx="616197" cy="546735"/>
          </a:xfrm>
          <a:custGeom>
            <a:avLst/>
            <a:gdLst/>
            <a:ahLst/>
            <a:cxnLst/>
            <a:rect r="r" b="b" t="t" l="l"/>
            <a:pathLst>
              <a:path h="546735" w="616197">
                <a:moveTo>
                  <a:pt x="0" y="0"/>
                </a:moveTo>
                <a:lnTo>
                  <a:pt x="616197" y="0"/>
                </a:lnTo>
                <a:lnTo>
                  <a:pt x="616197" y="546735"/>
                </a:lnTo>
                <a:lnTo>
                  <a:pt x="0" y="54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448050"/>
            <a:ext cx="10693479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Tomorrow"/>
              </a:rPr>
              <a:t>DDMONITOR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739" y="8644890"/>
            <a:ext cx="1069347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Rajdhani Medium"/>
              </a:rPr>
              <a:t>Solana HyperDrive Hackathon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7678" y="5133975"/>
            <a:ext cx="1315949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Tomorrow"/>
              </a:rPr>
              <a:t>Poweful Decentralized Data Monitor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767"/>
            <a:ext cx="18288000" cy="4046628"/>
          </a:xfrm>
          <a:custGeom>
            <a:avLst/>
            <a:gdLst/>
            <a:ahLst/>
            <a:cxnLst/>
            <a:rect r="r" b="b" t="t" l="l"/>
            <a:pathLst>
              <a:path h="4046628" w="18288000">
                <a:moveTo>
                  <a:pt x="0" y="0"/>
                </a:moveTo>
                <a:lnTo>
                  <a:pt x="18288000" y="0"/>
                </a:lnTo>
                <a:lnTo>
                  <a:pt x="18288000" y="4046628"/>
                </a:lnTo>
                <a:lnTo>
                  <a:pt x="0" y="404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138" r="0" b="-12850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755375"/>
            <a:ext cx="399132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726273" y="6349788"/>
            <a:ext cx="4267518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Tomorrow"/>
              </a:rPr>
              <a:t>High Development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Tomorrow"/>
              </a:rPr>
              <a:t>Threshold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26273" y="8137040"/>
            <a:ext cx="3991323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Rajdhani Medium"/>
              </a:rPr>
              <a:t>Off-chain resources are abundant but lack transparency as well as the development barrier for Solana is relatively high.</a:t>
            </a:r>
          </a:p>
        </p:txBody>
      </p:sp>
      <p:sp>
        <p:nvSpPr>
          <p:cNvPr name="AutoShape 6" id="6"/>
          <p:cNvSpPr/>
          <p:nvPr/>
        </p:nvSpPr>
        <p:spPr>
          <a:xfrm>
            <a:off x="6726273" y="7755375"/>
            <a:ext cx="399132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422571" y="6349788"/>
            <a:ext cx="483672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Tomorrow"/>
              </a:rPr>
              <a:t>Difficulty in Up-linking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Tomorrow"/>
              </a:rPr>
              <a:t>Off-chain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2571" y="8137040"/>
            <a:ext cx="3991323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Rajdhani Medium"/>
              </a:rPr>
              <a:t>Offline resources have a wide range of access but require complex integration and the maintenance of a central nod.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12422571" y="7755375"/>
            <a:ext cx="399132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26273" y="4444486"/>
            <a:ext cx="1429676" cy="1526838"/>
          </a:xfrm>
          <a:custGeom>
            <a:avLst/>
            <a:gdLst/>
            <a:ahLst/>
            <a:cxnLst/>
            <a:rect r="r" b="b" t="t" l="l"/>
            <a:pathLst>
              <a:path h="1526838" w="1429676">
                <a:moveTo>
                  <a:pt x="0" y="0"/>
                </a:moveTo>
                <a:lnTo>
                  <a:pt x="1429675" y="0"/>
                </a:lnTo>
                <a:lnTo>
                  <a:pt x="1429675" y="1526838"/>
                </a:lnTo>
                <a:lnTo>
                  <a:pt x="0" y="152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465102"/>
            <a:ext cx="1191187" cy="1485607"/>
          </a:xfrm>
          <a:custGeom>
            <a:avLst/>
            <a:gdLst/>
            <a:ahLst/>
            <a:cxnLst/>
            <a:rect r="r" b="b" t="t" l="l"/>
            <a:pathLst>
              <a:path h="1485607" w="1191187">
                <a:moveTo>
                  <a:pt x="0" y="0"/>
                </a:moveTo>
                <a:lnTo>
                  <a:pt x="1191187" y="0"/>
                </a:lnTo>
                <a:lnTo>
                  <a:pt x="1191187" y="1485606"/>
                </a:lnTo>
                <a:lnTo>
                  <a:pt x="0" y="1485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2571" y="4485717"/>
            <a:ext cx="1279479" cy="1485607"/>
          </a:xfrm>
          <a:custGeom>
            <a:avLst/>
            <a:gdLst/>
            <a:ahLst/>
            <a:cxnLst/>
            <a:rect r="r" b="b" t="t" l="l"/>
            <a:pathLst>
              <a:path h="1485607" w="1279479">
                <a:moveTo>
                  <a:pt x="0" y="0"/>
                </a:moveTo>
                <a:lnTo>
                  <a:pt x="1279479" y="0"/>
                </a:lnTo>
                <a:lnTo>
                  <a:pt x="1279479" y="1485607"/>
                </a:lnTo>
                <a:lnTo>
                  <a:pt x="0" y="1485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349788"/>
            <a:ext cx="4129421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Tomorrow"/>
              </a:rPr>
              <a:t>Limited Data Storage &amp; High Gas Fee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137040"/>
            <a:ext cx="3991323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Rajdhani Medium"/>
              </a:rPr>
              <a:t>The on-chain data storage is limited and lacks flexibility, while gas fees are high.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166771"/>
            <a:ext cx="74414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omorrow"/>
              </a:rPr>
              <a:t>Present Pain Points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40859" y="582695"/>
            <a:ext cx="3908569" cy="1174502"/>
            <a:chOff x="0" y="0"/>
            <a:chExt cx="5211425" cy="1566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2300" y="0"/>
            <a:ext cx="11315700" cy="10287000"/>
            <a:chOff x="0" y="0"/>
            <a:chExt cx="15087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6616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84907" y="8261717"/>
            <a:ext cx="1337235" cy="267447"/>
          </a:xfrm>
          <a:custGeom>
            <a:avLst/>
            <a:gdLst/>
            <a:ahLst/>
            <a:cxnLst/>
            <a:rect r="r" b="b" t="t" l="l"/>
            <a:pathLst>
              <a:path h="267447" w="1337235">
                <a:moveTo>
                  <a:pt x="0" y="0"/>
                </a:moveTo>
                <a:lnTo>
                  <a:pt x="1337236" y="0"/>
                </a:lnTo>
                <a:lnTo>
                  <a:pt x="1337236" y="267447"/>
                </a:lnTo>
                <a:lnTo>
                  <a:pt x="0" y="26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876712">
            <a:off x="4166164" y="4427536"/>
            <a:ext cx="1682602" cy="1169408"/>
          </a:xfrm>
          <a:custGeom>
            <a:avLst/>
            <a:gdLst/>
            <a:ahLst/>
            <a:cxnLst/>
            <a:rect r="r" b="b" t="t" l="l"/>
            <a:pathLst>
              <a:path h="1169408" w="1682602">
                <a:moveTo>
                  <a:pt x="0" y="0"/>
                </a:moveTo>
                <a:lnTo>
                  <a:pt x="1682602" y="0"/>
                </a:lnTo>
                <a:lnTo>
                  <a:pt x="1682602" y="1169408"/>
                </a:lnTo>
                <a:lnTo>
                  <a:pt x="0" y="1169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4350" y="2108027"/>
            <a:ext cx="597102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omorrow"/>
              </a:rPr>
              <a:t>Our Solutions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4350" y="3809278"/>
            <a:ext cx="2615015" cy="1940237"/>
            <a:chOff x="0" y="0"/>
            <a:chExt cx="3486687" cy="258698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348668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0883"/>
              <a:ext cx="3486687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49">
                  <a:solidFill>
                    <a:srgbClr val="FFFFFF"/>
                  </a:solidFill>
                  <a:latin typeface="Aileron"/>
                </a:rPr>
                <a:t>Sending data instructions via Solana.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73783" y="3809278"/>
            <a:ext cx="4094627" cy="1940237"/>
            <a:chOff x="0" y="0"/>
            <a:chExt cx="5459502" cy="258698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5459502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0883"/>
              <a:ext cx="5459502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49">
                  <a:solidFill>
                    <a:srgbClr val="FFFFFF"/>
                  </a:solidFill>
                  <a:latin typeface="Aileron"/>
                </a:rPr>
                <a:t>Performing comprehensive data operations via data instructions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18192" y="3809278"/>
            <a:ext cx="2615015" cy="2406962"/>
            <a:chOff x="0" y="0"/>
            <a:chExt cx="3486687" cy="320928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3486687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0883"/>
              <a:ext cx="3486687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49">
                  <a:solidFill>
                    <a:srgbClr val="FFFFFF"/>
                  </a:solidFill>
                  <a:latin typeface="Aileron"/>
                </a:rPr>
                <a:t>Storing data operation rules and message history on-chain.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4350" y="6983003"/>
            <a:ext cx="4686471" cy="1940237"/>
            <a:chOff x="0" y="0"/>
            <a:chExt cx="6248628" cy="258698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0"/>
              <a:ext cx="624862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70883"/>
              <a:ext cx="624862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49">
                  <a:solidFill>
                    <a:srgbClr val="FFFFFF"/>
                  </a:solidFill>
                  <a:latin typeface="Aileron"/>
                </a:rPr>
                <a:t>Leveraging Solana's extensive node ecosystem for access point scalability.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79332" y="6983003"/>
            <a:ext cx="6402821" cy="1940237"/>
            <a:chOff x="0" y="0"/>
            <a:chExt cx="8537094" cy="258698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0"/>
              <a:ext cx="8537094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60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70883"/>
              <a:ext cx="8537094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49">
                  <a:solidFill>
                    <a:srgbClr val="FFFFFF"/>
                  </a:solidFill>
                  <a:latin typeface="Aileron"/>
                </a:rPr>
                <a:t>Reducing the operational barrier of Solana through the encapsulation of websocket and data writing.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8876712">
            <a:off x="11003465" y="4427536"/>
            <a:ext cx="1682602" cy="1169408"/>
          </a:xfrm>
          <a:custGeom>
            <a:avLst/>
            <a:gdLst/>
            <a:ahLst/>
            <a:cxnLst/>
            <a:rect r="r" b="b" t="t" l="l"/>
            <a:pathLst>
              <a:path h="1169408" w="1682602">
                <a:moveTo>
                  <a:pt x="0" y="0"/>
                </a:moveTo>
                <a:lnTo>
                  <a:pt x="1682601" y="0"/>
                </a:lnTo>
                <a:lnTo>
                  <a:pt x="1682601" y="1169408"/>
                </a:lnTo>
                <a:lnTo>
                  <a:pt x="0" y="1169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8876712">
            <a:off x="6212878" y="7539159"/>
            <a:ext cx="1682602" cy="1169408"/>
          </a:xfrm>
          <a:custGeom>
            <a:avLst/>
            <a:gdLst/>
            <a:ahLst/>
            <a:cxnLst/>
            <a:rect r="r" b="b" t="t" l="l"/>
            <a:pathLst>
              <a:path h="1169408" w="1682602">
                <a:moveTo>
                  <a:pt x="0" y="0"/>
                </a:moveTo>
                <a:lnTo>
                  <a:pt x="1682602" y="0"/>
                </a:lnTo>
                <a:lnTo>
                  <a:pt x="1682602" y="1169408"/>
                </a:lnTo>
                <a:lnTo>
                  <a:pt x="0" y="1169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98896" y="699843"/>
            <a:ext cx="3908569" cy="1174502"/>
            <a:chOff x="0" y="0"/>
            <a:chExt cx="5211425" cy="15660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88570" y="-8694965"/>
            <a:ext cx="28065140" cy="28116260"/>
          </a:xfrm>
          <a:custGeom>
            <a:avLst/>
            <a:gdLst/>
            <a:ahLst/>
            <a:cxnLst/>
            <a:rect r="r" b="b" t="t" l="l"/>
            <a:pathLst>
              <a:path h="28116260" w="28065140">
                <a:moveTo>
                  <a:pt x="0" y="0"/>
                </a:moveTo>
                <a:lnTo>
                  <a:pt x="28065140" y="0"/>
                </a:lnTo>
                <a:lnTo>
                  <a:pt x="28065140" y="28116260"/>
                </a:lnTo>
                <a:lnTo>
                  <a:pt x="0" y="2811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26163" y="2211173"/>
            <a:ext cx="13035675" cy="6871290"/>
            <a:chOff x="0" y="0"/>
            <a:chExt cx="17380900" cy="91617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694496"/>
              <a:ext cx="17380900" cy="446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omorrow"/>
                </a:rPr>
                <a:t>The server portion is implemented using smart contracts and deployed on-chain.</a:t>
              </a:r>
            </a:p>
            <a:p>
              <a:pPr algn="ctr">
                <a:lnSpc>
                  <a:spcPts val="2999"/>
                </a:lnSpc>
              </a:pPr>
            </a:p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omorrow"/>
                </a:rPr>
                <a:t>For the client-side receiving component, any protocol compatible with WebSockets can be used for encapsulation.</a:t>
              </a:r>
            </a:p>
            <a:p>
              <a:pPr algn="ctr">
                <a:lnSpc>
                  <a:spcPts val="2999"/>
                </a:lnSpc>
              </a:pPr>
            </a:p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omorrow"/>
                </a:rPr>
                <a:t>The data writing part is achieved by invoking smart contracts for data storage.</a:t>
              </a:r>
            </a:p>
            <a:p>
              <a:pPr algn="ctr">
                <a:lnSpc>
                  <a:spcPts val="2999"/>
                </a:lnSpc>
              </a:pPr>
            </a:p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omorrow"/>
                </a:rPr>
                <a:t>As a whole, the system relies on the Solana network, enabling any device or program that can connect to the Solana network to access DDMonitor.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7380900" cy="394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omorrow"/>
                </a:rPr>
                <a:t>So, what’s ddmonitor?</a:t>
              </a:r>
            </a:p>
            <a:p>
              <a:pPr algn="ctr">
                <a:lnSpc>
                  <a:spcPts val="2999"/>
                </a:lnSpc>
              </a:pPr>
            </a:p>
            <a:p>
              <a:pPr algn="ctr">
                <a:lnSpc>
                  <a:spcPts val="8759"/>
                </a:lnSpc>
              </a:pPr>
              <a:r>
                <a:rPr lang="en-US" sz="7299">
                  <a:solidFill>
                    <a:srgbClr val="FFFFFF"/>
                  </a:solidFill>
                  <a:latin typeface="Tomorrow"/>
                </a:rPr>
                <a:t>A Powerful </a:t>
              </a:r>
            </a:p>
            <a:p>
              <a:pPr algn="ctr" marL="0" indent="0" lvl="0">
                <a:lnSpc>
                  <a:spcPts val="875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FFFFFF"/>
                  </a:solidFill>
                  <a:latin typeface="Tomorrow"/>
                </a:rPr>
                <a:t>Decentralized data system.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89716" y="681914"/>
            <a:ext cx="3908569" cy="1174502"/>
            <a:chOff x="0" y="0"/>
            <a:chExt cx="5211425" cy="1566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4231" y="2672116"/>
            <a:ext cx="13341504" cy="6586184"/>
            <a:chOff x="0" y="0"/>
            <a:chExt cx="17788672" cy="87815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452942" y="7147995"/>
              <a:ext cx="7983978" cy="1633584"/>
              <a:chOff x="0" y="0"/>
              <a:chExt cx="2602649" cy="53252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02649" cy="532522"/>
              </a:xfrm>
              <a:custGeom>
                <a:avLst/>
                <a:gdLst/>
                <a:ahLst/>
                <a:cxnLst/>
                <a:rect r="r" b="b" t="t" l="l"/>
                <a:pathLst>
                  <a:path h="532522" w="2602649">
                    <a:moveTo>
                      <a:pt x="0" y="0"/>
                    </a:moveTo>
                    <a:lnTo>
                      <a:pt x="2602649" y="0"/>
                    </a:lnTo>
                    <a:lnTo>
                      <a:pt x="2602649" y="532522"/>
                    </a:lnTo>
                    <a:lnTo>
                      <a:pt x="0" y="53252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00BF63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224704" lIns="224704" bIns="224704" rIns="224704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Solana Network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77954" y="6200638"/>
              <a:ext cx="6933954" cy="1375715"/>
              <a:chOff x="0" y="0"/>
              <a:chExt cx="1067669" cy="2118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67669" cy="211828"/>
              </a:xfrm>
              <a:custGeom>
                <a:avLst/>
                <a:gdLst/>
                <a:ahLst/>
                <a:cxnLst/>
                <a:rect r="r" b="b" t="t" l="l"/>
                <a:pathLst>
                  <a:path h="211828" w="1067669">
                    <a:moveTo>
                      <a:pt x="30111" y="0"/>
                    </a:moveTo>
                    <a:lnTo>
                      <a:pt x="1037558" y="0"/>
                    </a:lnTo>
                    <a:cubicBezTo>
                      <a:pt x="1054188" y="0"/>
                      <a:pt x="1067669" y="13481"/>
                      <a:pt x="1067669" y="30111"/>
                    </a:cubicBezTo>
                    <a:lnTo>
                      <a:pt x="1067669" y="181717"/>
                    </a:lnTo>
                    <a:cubicBezTo>
                      <a:pt x="1067669" y="189703"/>
                      <a:pt x="1064496" y="197362"/>
                      <a:pt x="1058850" y="203009"/>
                    </a:cubicBezTo>
                    <a:cubicBezTo>
                      <a:pt x="1053203" y="208656"/>
                      <a:pt x="1045544" y="211828"/>
                      <a:pt x="1037558" y="211828"/>
                    </a:cubicBezTo>
                    <a:lnTo>
                      <a:pt x="30111" y="211828"/>
                    </a:lnTo>
                    <a:cubicBezTo>
                      <a:pt x="13481" y="211828"/>
                      <a:pt x="0" y="198347"/>
                      <a:pt x="0" y="181717"/>
                    </a:cubicBezTo>
                    <a:lnTo>
                      <a:pt x="0" y="30111"/>
                    </a:lnTo>
                    <a:cubicBezTo>
                      <a:pt x="0" y="13481"/>
                      <a:pt x="13481" y="0"/>
                      <a:pt x="30111" y="0"/>
                    </a:cubicBezTo>
                    <a:close/>
                  </a:path>
                </a:pathLst>
              </a:custGeom>
              <a:solidFill>
                <a:srgbClr val="A5006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224704" lIns="224704" bIns="224704" rIns="224704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ddmonitor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2178536" y="4936182"/>
              <a:ext cx="1861936" cy="666975"/>
              <a:chOff x="0" y="0"/>
              <a:chExt cx="1277984" cy="4577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77984" cy="457795"/>
              </a:xfrm>
              <a:custGeom>
                <a:avLst/>
                <a:gdLst/>
                <a:ahLst/>
                <a:cxnLst/>
                <a:rect r="r" b="b" t="t" l="l"/>
                <a:pathLst>
                  <a:path h="457795" w="1277984">
                    <a:moveTo>
                      <a:pt x="273050" y="0"/>
                    </a:moveTo>
                    <a:lnTo>
                      <a:pt x="0" y="228897"/>
                    </a:lnTo>
                    <a:lnTo>
                      <a:pt x="273050" y="457795"/>
                    </a:lnTo>
                    <a:lnTo>
                      <a:pt x="273050" y="324445"/>
                    </a:lnTo>
                    <a:lnTo>
                      <a:pt x="1004934" y="324445"/>
                    </a:lnTo>
                    <a:lnTo>
                      <a:pt x="1004934" y="457795"/>
                    </a:lnTo>
                    <a:lnTo>
                      <a:pt x="1277984" y="228897"/>
                    </a:lnTo>
                    <a:lnTo>
                      <a:pt x="1004934" y="0"/>
                    </a:lnTo>
                    <a:lnTo>
                      <a:pt x="1004934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101600"/>
                <a:ext cx="609600" cy="292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3559628" y="4936182"/>
              <a:ext cx="1861936" cy="666975"/>
              <a:chOff x="0" y="0"/>
              <a:chExt cx="1277984" cy="45779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77984" cy="457795"/>
              </a:xfrm>
              <a:custGeom>
                <a:avLst/>
                <a:gdLst/>
                <a:ahLst/>
                <a:cxnLst/>
                <a:rect r="r" b="b" t="t" l="l"/>
                <a:pathLst>
                  <a:path h="457795" w="1277984">
                    <a:moveTo>
                      <a:pt x="273050" y="0"/>
                    </a:moveTo>
                    <a:lnTo>
                      <a:pt x="0" y="228897"/>
                    </a:lnTo>
                    <a:lnTo>
                      <a:pt x="273050" y="457795"/>
                    </a:lnTo>
                    <a:lnTo>
                      <a:pt x="273050" y="324445"/>
                    </a:lnTo>
                    <a:lnTo>
                      <a:pt x="1004934" y="324445"/>
                    </a:lnTo>
                    <a:lnTo>
                      <a:pt x="1004934" y="457795"/>
                    </a:lnTo>
                    <a:lnTo>
                      <a:pt x="1277984" y="228897"/>
                    </a:lnTo>
                    <a:lnTo>
                      <a:pt x="1004934" y="0"/>
                    </a:lnTo>
                    <a:lnTo>
                      <a:pt x="1004934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101600"/>
                <a:ext cx="609600" cy="292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5400000">
              <a:off x="4940149" y="4936182"/>
              <a:ext cx="1861936" cy="666975"/>
              <a:chOff x="0" y="0"/>
              <a:chExt cx="1277984" cy="45779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77984" cy="457795"/>
              </a:xfrm>
              <a:custGeom>
                <a:avLst/>
                <a:gdLst/>
                <a:ahLst/>
                <a:cxnLst/>
                <a:rect r="r" b="b" t="t" l="l"/>
                <a:pathLst>
                  <a:path h="457795" w="1277984">
                    <a:moveTo>
                      <a:pt x="273050" y="0"/>
                    </a:moveTo>
                    <a:lnTo>
                      <a:pt x="0" y="228897"/>
                    </a:lnTo>
                    <a:lnTo>
                      <a:pt x="273050" y="457795"/>
                    </a:lnTo>
                    <a:lnTo>
                      <a:pt x="273050" y="324445"/>
                    </a:lnTo>
                    <a:lnTo>
                      <a:pt x="1004934" y="324445"/>
                    </a:lnTo>
                    <a:lnTo>
                      <a:pt x="1004934" y="457795"/>
                    </a:lnTo>
                    <a:lnTo>
                      <a:pt x="1277984" y="228897"/>
                    </a:lnTo>
                    <a:lnTo>
                      <a:pt x="1004934" y="0"/>
                    </a:lnTo>
                    <a:lnTo>
                      <a:pt x="1004934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01600" y="101600"/>
                <a:ext cx="609600" cy="292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5400000">
              <a:off x="6320669" y="4936182"/>
              <a:ext cx="1861936" cy="666975"/>
              <a:chOff x="0" y="0"/>
              <a:chExt cx="1277984" cy="45779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77984" cy="457795"/>
              </a:xfrm>
              <a:custGeom>
                <a:avLst/>
                <a:gdLst/>
                <a:ahLst/>
                <a:cxnLst/>
                <a:rect r="r" b="b" t="t" l="l"/>
                <a:pathLst>
                  <a:path h="457795" w="1277984">
                    <a:moveTo>
                      <a:pt x="273050" y="0"/>
                    </a:moveTo>
                    <a:lnTo>
                      <a:pt x="0" y="228897"/>
                    </a:lnTo>
                    <a:lnTo>
                      <a:pt x="273050" y="457795"/>
                    </a:lnTo>
                    <a:lnTo>
                      <a:pt x="273050" y="324445"/>
                    </a:lnTo>
                    <a:lnTo>
                      <a:pt x="1004934" y="324445"/>
                    </a:lnTo>
                    <a:lnTo>
                      <a:pt x="1004934" y="457795"/>
                    </a:lnTo>
                    <a:lnTo>
                      <a:pt x="1277984" y="228897"/>
                    </a:lnTo>
                    <a:lnTo>
                      <a:pt x="1004934" y="0"/>
                    </a:lnTo>
                    <a:lnTo>
                      <a:pt x="1004934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1600" y="101600"/>
                <a:ext cx="609600" cy="292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2103177"/>
              <a:ext cx="3554232" cy="2101290"/>
              <a:chOff x="0" y="0"/>
              <a:chExt cx="1374813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74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374813">
                    <a:moveTo>
                      <a:pt x="687406" y="0"/>
                    </a:moveTo>
                    <a:cubicBezTo>
                      <a:pt x="307762" y="0"/>
                      <a:pt x="0" y="181951"/>
                      <a:pt x="0" y="406400"/>
                    </a:cubicBezTo>
                    <a:cubicBezTo>
                      <a:pt x="0" y="630849"/>
                      <a:pt x="307762" y="812800"/>
                      <a:pt x="687406" y="812800"/>
                    </a:cubicBezTo>
                    <a:cubicBezTo>
                      <a:pt x="1067050" y="812800"/>
                      <a:pt x="1374813" y="630849"/>
                      <a:pt x="1374813" y="406400"/>
                    </a:cubicBezTo>
                    <a:cubicBezTo>
                      <a:pt x="1374813" y="181951"/>
                      <a:pt x="1067050" y="0"/>
                      <a:pt x="687406" y="0"/>
                    </a:cubicBezTo>
                    <a:close/>
                  </a:path>
                </a:pathLst>
              </a:custGeom>
              <a:solidFill>
                <a:srgbClr val="4C51B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Equipment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009430" y="2397038"/>
              <a:ext cx="13779242" cy="1941664"/>
              <a:chOff x="0" y="0"/>
              <a:chExt cx="4491812" cy="63295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491812" cy="632951"/>
              </a:xfrm>
              <a:custGeom>
                <a:avLst/>
                <a:gdLst/>
                <a:ahLst/>
                <a:cxnLst/>
                <a:rect r="r" b="b" t="t" l="l"/>
                <a:pathLst>
                  <a:path h="632951" w="4491812">
                    <a:moveTo>
                      <a:pt x="15152" y="0"/>
                    </a:moveTo>
                    <a:lnTo>
                      <a:pt x="4476660" y="0"/>
                    </a:lnTo>
                    <a:cubicBezTo>
                      <a:pt x="4485028" y="0"/>
                      <a:pt x="4491812" y="6784"/>
                      <a:pt x="4491812" y="15152"/>
                    </a:cubicBezTo>
                    <a:lnTo>
                      <a:pt x="4491812" y="617799"/>
                    </a:lnTo>
                    <a:cubicBezTo>
                      <a:pt x="4491812" y="626167"/>
                      <a:pt x="4485028" y="632951"/>
                      <a:pt x="4476660" y="632951"/>
                    </a:cubicBezTo>
                    <a:lnTo>
                      <a:pt x="15152" y="632951"/>
                    </a:lnTo>
                    <a:cubicBezTo>
                      <a:pt x="6784" y="632951"/>
                      <a:pt x="0" y="626167"/>
                      <a:pt x="0" y="617799"/>
                    </a:cubicBezTo>
                    <a:lnTo>
                      <a:pt x="0" y="15152"/>
                    </a:lnTo>
                    <a:cubicBezTo>
                      <a:pt x="0" y="6784"/>
                      <a:pt x="6784" y="0"/>
                      <a:pt x="15152" y="0"/>
                    </a:cubicBezTo>
                    <a:close/>
                  </a:path>
                </a:pathLst>
              </a:custGeom>
              <a:solidFill>
                <a:srgbClr val="D461A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224704" lIns="224704" bIns="224704" rIns="224704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Tomorrow"/>
                  </a:rPr>
                  <a:t>Program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4009430" y="0"/>
              <a:ext cx="1815541" cy="2103177"/>
              <a:chOff x="0" y="0"/>
              <a:chExt cx="701639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016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1639">
                    <a:moveTo>
                      <a:pt x="0" y="0"/>
                    </a:moveTo>
                    <a:lnTo>
                      <a:pt x="701639" y="0"/>
                    </a:lnTo>
                    <a:lnTo>
                      <a:pt x="70163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1529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IM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6279469" y="0"/>
              <a:ext cx="1815541" cy="2103177"/>
              <a:chOff x="0" y="0"/>
              <a:chExt cx="701639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016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1639">
                    <a:moveTo>
                      <a:pt x="0" y="0"/>
                    </a:moveTo>
                    <a:lnTo>
                      <a:pt x="701639" y="0"/>
                    </a:lnTo>
                    <a:lnTo>
                      <a:pt x="70163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1529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DB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549508" y="0"/>
              <a:ext cx="1815541" cy="2103177"/>
              <a:chOff x="0" y="0"/>
              <a:chExt cx="701639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016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1639">
                    <a:moveTo>
                      <a:pt x="0" y="0"/>
                    </a:moveTo>
                    <a:lnTo>
                      <a:pt x="701639" y="0"/>
                    </a:lnTo>
                    <a:lnTo>
                      <a:pt x="70163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1529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OS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0819547" y="0"/>
              <a:ext cx="1815541" cy="2103177"/>
              <a:chOff x="0" y="0"/>
              <a:chExt cx="701639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016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1639">
                    <a:moveTo>
                      <a:pt x="0" y="0"/>
                    </a:moveTo>
                    <a:lnTo>
                      <a:pt x="701639" y="0"/>
                    </a:lnTo>
                    <a:lnTo>
                      <a:pt x="70163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750A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Chian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089586" y="0"/>
              <a:ext cx="1815541" cy="2103177"/>
              <a:chOff x="0" y="0"/>
              <a:chExt cx="701639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016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1639">
                    <a:moveTo>
                      <a:pt x="0" y="0"/>
                    </a:moveTo>
                    <a:lnTo>
                      <a:pt x="701639" y="0"/>
                    </a:lnTo>
                    <a:lnTo>
                      <a:pt x="70163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1529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Web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5359626" y="0"/>
              <a:ext cx="2429046" cy="2103177"/>
              <a:chOff x="0" y="0"/>
              <a:chExt cx="938736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93873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38736">
                    <a:moveTo>
                      <a:pt x="0" y="0"/>
                    </a:moveTo>
                    <a:lnTo>
                      <a:pt x="938736" y="0"/>
                    </a:lnTo>
                    <a:lnTo>
                      <a:pt x="93873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1529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anchor="ctr" rtlCol="false" tIns="44941" lIns="44941" bIns="44941" rIns="44941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Tomorrow"/>
                  </a:rPr>
                  <a:t>Devops</a:t>
                </a: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495086" y="2199566"/>
            <a:ext cx="15593750" cy="7294137"/>
            <a:chOff x="0" y="0"/>
            <a:chExt cx="4106996" cy="19210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106996" cy="1921090"/>
            </a:xfrm>
            <a:custGeom>
              <a:avLst/>
              <a:gdLst/>
              <a:ahLst/>
              <a:cxnLst/>
              <a:rect r="r" b="b" t="t" l="l"/>
              <a:pathLst>
                <a:path h="1921090" w="4106996">
                  <a:moveTo>
                    <a:pt x="9930" y="0"/>
                  </a:moveTo>
                  <a:lnTo>
                    <a:pt x="4097066" y="0"/>
                  </a:lnTo>
                  <a:cubicBezTo>
                    <a:pt x="4099700" y="0"/>
                    <a:pt x="4102226" y="1046"/>
                    <a:pt x="4104087" y="2908"/>
                  </a:cubicBezTo>
                  <a:cubicBezTo>
                    <a:pt x="4105950" y="4770"/>
                    <a:pt x="4106996" y="7296"/>
                    <a:pt x="4106996" y="9930"/>
                  </a:cubicBezTo>
                  <a:lnTo>
                    <a:pt x="4106996" y="1911160"/>
                  </a:lnTo>
                  <a:cubicBezTo>
                    <a:pt x="4106996" y="1916644"/>
                    <a:pt x="4102550" y="1921090"/>
                    <a:pt x="4097066" y="1921090"/>
                  </a:cubicBezTo>
                  <a:lnTo>
                    <a:pt x="9930" y="1921090"/>
                  </a:lnTo>
                  <a:cubicBezTo>
                    <a:pt x="4446" y="1921090"/>
                    <a:pt x="0" y="1916644"/>
                    <a:pt x="0" y="1911160"/>
                  </a:cubicBezTo>
                  <a:lnTo>
                    <a:pt x="0" y="9930"/>
                  </a:lnTo>
                  <a:cubicBezTo>
                    <a:pt x="0" y="4446"/>
                    <a:pt x="4446" y="0"/>
                    <a:pt x="99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471771" y="675826"/>
            <a:ext cx="764038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omorrow"/>
              </a:rPr>
              <a:t>Application Designs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28700" y="564825"/>
            <a:ext cx="3908569" cy="1174502"/>
            <a:chOff x="0" y="0"/>
            <a:chExt cx="5211425" cy="156600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0100" y="0"/>
            <a:ext cx="11087100" cy="10287000"/>
            <a:chOff x="0" y="0"/>
            <a:chExt cx="147828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10668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13716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16000" y="1371600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13716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3716000" y="1371600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02580" y="807414"/>
            <a:ext cx="2301650" cy="230164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807414"/>
            <a:ext cx="3908569" cy="1174502"/>
            <a:chOff x="0" y="0"/>
            <a:chExt cx="5211425" cy="1566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6002" cy="1566002"/>
            </a:xfrm>
            <a:custGeom>
              <a:avLst/>
              <a:gdLst/>
              <a:ahLst/>
              <a:cxnLst/>
              <a:rect r="r" b="b" t="t" l="l"/>
              <a:pathLst>
                <a:path h="1566002" w="1566002">
                  <a:moveTo>
                    <a:pt x="0" y="0"/>
                  </a:moveTo>
                  <a:lnTo>
                    <a:pt x="1566002" y="0"/>
                  </a:lnTo>
                  <a:lnTo>
                    <a:pt x="1566002" y="1566002"/>
                  </a:lnTo>
                  <a:lnTo>
                    <a:pt x="0" y="156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10801" y="497748"/>
              <a:ext cx="3500624" cy="515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206">
                  <a:solidFill>
                    <a:srgbClr val="FFFFFF"/>
                  </a:solidFill>
                  <a:latin typeface="Rajdhani Medium"/>
                </a:rPr>
                <a:t>DDMONITOR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202580" y="5701977"/>
            <a:ext cx="2301650" cy="230164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43291" y="1128816"/>
            <a:ext cx="5539627" cy="1941191"/>
            <a:chOff x="0" y="0"/>
            <a:chExt cx="7386169" cy="25882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7386169" cy="1317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64">
                  <a:solidFill>
                    <a:srgbClr val="FFFFFF"/>
                  </a:solidFill>
                  <a:latin typeface="Tomorrow Bold"/>
                </a:rPr>
                <a:t>Xing</a:t>
              </a:r>
            </a:p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FFFFFF"/>
                  </a:solidFill>
                  <a:latin typeface="Tomorrow Bold"/>
                </a:rPr>
                <a:t>DDMonitor Founder &amp; Dev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57836"/>
              <a:ext cx="7386169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spc="51">
                  <a:solidFill>
                    <a:srgbClr val="FFFFFF"/>
                  </a:solidFill>
                  <a:latin typeface="Rajdhani Medium"/>
                </a:rPr>
                <a:t>X@v1xingyue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19082"/>
              <a:ext cx="7386169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spc="51">
                  <a:solidFill>
                    <a:srgbClr val="FFFFFF"/>
                  </a:solidFill>
                  <a:latin typeface="Rajdhani Medium"/>
                </a:rPr>
                <a:t>qixingyue@gmail.com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4622" y="3079038"/>
            <a:ext cx="6094200" cy="4128924"/>
            <a:chOff x="0" y="0"/>
            <a:chExt cx="8125600" cy="550523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4904945"/>
              <a:ext cx="8125600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spc="55">
                  <a:solidFill>
                    <a:srgbClr val="FFFFFF"/>
                  </a:solidFill>
                  <a:latin typeface="Tomorrow"/>
                </a:rPr>
                <a:t>Feel free to reach out!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8125600" cy="442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59"/>
                </a:lnSpc>
              </a:pPr>
              <a:r>
                <a:rPr lang="en-US" sz="7299" spc="-72">
                  <a:solidFill>
                    <a:srgbClr val="FFFFFF"/>
                  </a:solidFill>
                  <a:latin typeface="Tomorrow"/>
                </a:rPr>
                <a:t>DDMonitor </a:t>
              </a:r>
            </a:p>
            <a:p>
              <a:pPr>
                <a:lnSpc>
                  <a:spcPts val="8759"/>
                </a:lnSpc>
              </a:pPr>
              <a:r>
                <a:rPr lang="en-US" sz="7299" spc="-72">
                  <a:solidFill>
                    <a:srgbClr val="FFFFFF"/>
                  </a:solidFill>
                  <a:latin typeface="Tomorrow"/>
                </a:rPr>
                <a:t>Developer</a:t>
              </a:r>
            </a:p>
            <a:p>
              <a:pPr marL="0" indent="0" lvl="0">
                <a:lnSpc>
                  <a:spcPts val="8759"/>
                </a:lnSpc>
              </a:pPr>
              <a:r>
                <a:rPr lang="en-US" sz="7299" spc="-72">
                  <a:solidFill>
                    <a:srgbClr val="FFFFFF"/>
                  </a:solidFill>
                  <a:latin typeface="Tomorrow"/>
                </a:rPr>
                <a:t>Team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02580" y="3342552"/>
            <a:ext cx="9056720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 spc="51">
                <a:solidFill>
                  <a:srgbClr val="FFFFFF"/>
                </a:solidFill>
                <a:latin typeface="Rajdhani Medium"/>
              </a:rPr>
              <a:t>A full-stack application developer with a decade of experience in the internet industry, specializing in Linux systems and cloud-native application development.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43291" y="6097623"/>
            <a:ext cx="6216009" cy="1941191"/>
            <a:chOff x="0" y="0"/>
            <a:chExt cx="8288011" cy="258825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8288011" cy="1317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64">
                  <a:solidFill>
                    <a:srgbClr val="FFFFFF"/>
                  </a:solidFill>
                  <a:latin typeface="Tomorrow Bold"/>
                </a:rPr>
                <a:t>Shirlene</a:t>
              </a:r>
            </a:p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FFFFFF"/>
                  </a:solidFill>
                  <a:latin typeface="Tomorrow Bold"/>
                </a:rPr>
                <a:t>DDMonitor Program Designer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357836"/>
              <a:ext cx="828801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spc="51">
                  <a:solidFill>
                    <a:srgbClr val="FFFFFF"/>
                  </a:solidFill>
                  <a:latin typeface="Rajdhani Medium"/>
                </a:rPr>
                <a:t>X@shirleneliu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19082"/>
              <a:ext cx="828801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 spc="51">
                  <a:solidFill>
                    <a:srgbClr val="FFFFFF"/>
                  </a:solidFill>
                  <a:latin typeface="Rajdhani Medium"/>
                </a:rPr>
                <a:t>liuxiaoyushirlene@gmail.com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202580" y="8258456"/>
            <a:ext cx="9056720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 spc="51">
                <a:solidFill>
                  <a:srgbClr val="FFFFFF"/>
                </a:solidFill>
                <a:latin typeface="Rajdhani Medium"/>
              </a:rPr>
              <a:t>A former tech media writer and seasoned digital nomad, dabbled in Python and AI. Currently, a rotating host at several dev communities.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DAFw7UJMg-U</dc:identifier>
  <dcterms:modified xsi:type="dcterms:W3CDTF">2011-08-01T06:04:30Z</dcterms:modified>
  <cp:revision>1</cp:revision>
  <dc:title>Black Pink Purple Modular Abstract Company Internal Deck Business Presentation</dc:title>
</cp:coreProperties>
</file>